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5A091C4E-0E66-4A72-B4CF-7CCD0D1A8D22}" type="datetimeFigureOut">
              <a:rPr lang="en-US" smtClean="0"/>
              <a:t>12/3/2014</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C6E6449B-3226-4247-951D-84A11832232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A091C4E-0E66-4A72-B4CF-7CCD0D1A8D22}"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6449B-3226-4247-951D-84A11832232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A091C4E-0E66-4A72-B4CF-7CCD0D1A8D22}"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6449B-3226-4247-951D-84A11832232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5A091C4E-0E66-4A72-B4CF-7CCD0D1A8D22}" type="datetimeFigureOut">
              <a:rPr lang="en-US" smtClean="0"/>
              <a:t>12/3/2014</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C6E6449B-3226-4247-951D-84A11832232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5A091C4E-0E66-4A72-B4CF-7CCD0D1A8D22}" type="datetimeFigureOut">
              <a:rPr lang="en-US" smtClean="0"/>
              <a:t>12/3/2014</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C6E6449B-3226-4247-951D-84A11832232E}"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5A091C4E-0E66-4A72-B4CF-7CCD0D1A8D22}" type="datetimeFigureOut">
              <a:rPr lang="en-US" smtClean="0"/>
              <a:t>12/3/2014</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C6E6449B-3226-4247-951D-84A11832232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5A091C4E-0E66-4A72-B4CF-7CCD0D1A8D22}" type="datetimeFigureOut">
              <a:rPr lang="en-US" smtClean="0"/>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C6E6449B-3226-4247-951D-84A11832232E}"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5A091C4E-0E66-4A72-B4CF-7CCD0D1A8D22}" type="datetimeFigureOut">
              <a:rPr lang="en-US" smtClean="0"/>
              <a:t>12/3/2014</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6449B-3226-4247-951D-84A11832232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A091C4E-0E66-4A72-B4CF-7CCD0D1A8D22}" type="datetimeFigureOut">
              <a:rPr lang="en-US" smtClean="0"/>
              <a:t>12/3/2014</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E6449B-3226-4247-951D-84A11832232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5A091C4E-0E66-4A72-B4CF-7CCD0D1A8D22}" type="datetimeFigureOut">
              <a:rPr lang="en-US" smtClean="0"/>
              <a:t>12/3/2014</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E6449B-3226-4247-951D-84A11832232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5A091C4E-0E66-4A72-B4CF-7CCD0D1A8D22}"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C6E6449B-3226-4247-951D-84A11832232E}"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A091C4E-0E66-4A72-B4CF-7CCD0D1A8D22}" type="datetimeFigureOut">
              <a:rPr lang="en-US" smtClean="0"/>
              <a:t>12/3/2014</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6E6449B-3226-4247-951D-84A11832232E}"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Continuum of Care (</a:t>
            </a:r>
            <a:r>
              <a:rPr lang="en-US" dirty="0" err="1" smtClean="0"/>
              <a:t>Coc</a:t>
            </a:r>
            <a:r>
              <a:rPr lang="en-US" dirty="0" smtClean="0"/>
              <a:t>) year-end report 2014</a:t>
            </a:r>
            <a:endParaRPr lang="en-US" dirty="0"/>
          </a:p>
        </p:txBody>
      </p:sp>
      <p:sp>
        <p:nvSpPr>
          <p:cNvPr id="3" name="Subtitle 2"/>
          <p:cNvSpPr>
            <a:spLocks noGrp="1"/>
          </p:cNvSpPr>
          <p:nvPr>
            <p:ph type="subTitle" idx="1"/>
          </p:nvPr>
        </p:nvSpPr>
        <p:spPr>
          <a:xfrm>
            <a:off x="381000" y="2057400"/>
            <a:ext cx="8458200" cy="2743200"/>
          </a:xfrm>
        </p:spPr>
        <p:txBody>
          <a:bodyPr/>
          <a:lstStyle/>
          <a:p>
            <a:endParaRPr 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3263" y="3006725"/>
            <a:ext cx="2657475" cy="84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41142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Accomplishments continued</a:t>
            </a:r>
          </a:p>
        </p:txBody>
      </p:sp>
      <p:sp>
        <p:nvSpPr>
          <p:cNvPr id="3" name="TextBox 2"/>
          <p:cNvSpPr txBox="1"/>
          <p:nvPr/>
        </p:nvSpPr>
        <p:spPr>
          <a:xfrm>
            <a:off x="533400" y="1752600"/>
            <a:ext cx="8153400" cy="2585323"/>
          </a:xfrm>
          <a:prstGeom prst="rect">
            <a:avLst/>
          </a:prstGeom>
          <a:noFill/>
        </p:spPr>
        <p:txBody>
          <a:bodyPr wrap="square" rtlCol="0">
            <a:spAutoFit/>
          </a:bodyPr>
          <a:lstStyle/>
          <a:p>
            <a:pPr marL="285750" lvl="0" indent="-285750">
              <a:buFont typeface="Arial" panose="020B0604020202020204" pitchFamily="34" charset="0"/>
              <a:buChar char="•"/>
            </a:pPr>
            <a:r>
              <a:rPr lang="en-US" dirty="0"/>
              <a:t>Created a first of its kind partnership among MDHA, </a:t>
            </a:r>
            <a:r>
              <a:rPr lang="en-US" dirty="0" err="1" smtClean="0"/>
              <a:t>LifeNet</a:t>
            </a:r>
            <a:r>
              <a:rPr lang="en-US" dirty="0" smtClean="0"/>
              <a:t> </a:t>
            </a:r>
            <a:r>
              <a:rPr lang="en-US" dirty="0"/>
              <a:t>and the Dallas Housing Authority to house chronically homeless women and their children</a:t>
            </a:r>
          </a:p>
          <a:p>
            <a:pPr marL="285750" lvl="0" indent="-285750">
              <a:buFont typeface="Arial" panose="020B0604020202020204" pitchFamily="34" charset="0"/>
              <a:buChar char="•"/>
            </a:pPr>
            <a:r>
              <a:rPr lang="en-US" dirty="0"/>
              <a:t>MDHA applied for HUD Technical Assistance for coordinated assessment and education on rapid re-housing.  Corporate for Supportive Housing (CSH) provided the training in 2013.</a:t>
            </a:r>
          </a:p>
          <a:p>
            <a:pPr marL="285750" lvl="0" indent="-285750">
              <a:buFont typeface="Arial" panose="020B0604020202020204" pitchFamily="34" charset="0"/>
              <a:buChar char="•"/>
            </a:pPr>
            <a:r>
              <a:rPr lang="en-US" dirty="0"/>
              <a:t>MDHA received technical assistance through a Texas Homeless Network grant in 2014 to complete the </a:t>
            </a:r>
            <a:r>
              <a:rPr lang="en-US" dirty="0" err="1"/>
              <a:t>CoC</a:t>
            </a:r>
            <a:r>
              <a:rPr lang="en-US" dirty="0"/>
              <a:t> governance documents and ensure documentation compliance with the HUD.</a:t>
            </a:r>
          </a:p>
          <a:p>
            <a:r>
              <a:rPr lang="en-US" dirty="0"/>
              <a:t> </a:t>
            </a:r>
          </a:p>
        </p:txBody>
      </p:sp>
    </p:spTree>
    <p:extLst>
      <p:ext uri="{BB962C8B-B14F-4D97-AF65-F5344CB8AC3E}">
        <p14:creationId xmlns:p14="http://schemas.microsoft.com/office/powerpoint/2010/main" val="27904519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CoC</a:t>
            </a:r>
            <a:r>
              <a:rPr lang="en-US" dirty="0" smtClean="0"/>
              <a:t> Attendance</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088606240"/>
              </p:ext>
            </p:extLst>
          </p:nvPr>
        </p:nvGraphicFramePr>
        <p:xfrm>
          <a:off x="2286000" y="2133599"/>
          <a:ext cx="4406265" cy="2316322"/>
        </p:xfrm>
        <a:graphic>
          <a:graphicData uri="http://schemas.openxmlformats.org/drawingml/2006/table">
            <a:tbl>
              <a:tblPr firstRow="1" firstCol="1" bandRow="1">
                <a:tableStyleId>{5C22544A-7EE6-4342-B048-85BDC9FD1C3A}</a:tableStyleId>
              </a:tblPr>
              <a:tblGrid>
                <a:gridCol w="2802907"/>
                <a:gridCol w="1603358"/>
              </a:tblGrid>
              <a:tr h="661807">
                <a:tc>
                  <a:txBody>
                    <a:bodyPr/>
                    <a:lstStyle/>
                    <a:p>
                      <a:pPr marL="0" marR="0" algn="ctr">
                        <a:spcBef>
                          <a:spcPts val="0"/>
                        </a:spcBef>
                        <a:spcAft>
                          <a:spcPts val="0"/>
                        </a:spcAft>
                      </a:pPr>
                      <a:r>
                        <a:rPr lang="en-US" sz="1100">
                          <a:effectLst/>
                        </a:rPr>
                        <a:t>YEAR</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Number of Agencies Attending Meetings</a:t>
                      </a:r>
                      <a:endParaRPr lang="en-US" sz="1100">
                        <a:effectLst/>
                        <a:latin typeface="Calibri"/>
                        <a:ea typeface="Calibri"/>
                        <a:cs typeface="Times New Roman"/>
                      </a:endParaRPr>
                    </a:p>
                  </a:txBody>
                  <a:tcPr marL="68580" marR="68580" marT="0" marB="0"/>
                </a:tc>
              </a:tr>
              <a:tr h="330903">
                <a:tc>
                  <a:txBody>
                    <a:bodyPr/>
                    <a:lstStyle/>
                    <a:p>
                      <a:pPr marL="0" marR="0">
                        <a:spcBef>
                          <a:spcPts val="0"/>
                        </a:spcBef>
                        <a:spcAft>
                          <a:spcPts val="0"/>
                        </a:spcAft>
                      </a:pPr>
                      <a:r>
                        <a:rPr lang="en-US" sz="1100">
                          <a:effectLst/>
                        </a:rPr>
                        <a:t>2010</a:t>
                      </a:r>
                      <a:endParaRPr lang="en-US" sz="11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tc>
              </a:tr>
              <a:tr h="330903">
                <a:tc>
                  <a:txBody>
                    <a:bodyPr/>
                    <a:lstStyle/>
                    <a:p>
                      <a:pPr marL="0" marR="0">
                        <a:spcBef>
                          <a:spcPts val="0"/>
                        </a:spcBef>
                        <a:spcAft>
                          <a:spcPts val="0"/>
                        </a:spcAft>
                      </a:pPr>
                      <a:r>
                        <a:rPr lang="en-US" sz="1100">
                          <a:effectLst/>
                        </a:rPr>
                        <a:t>2011</a:t>
                      </a:r>
                      <a:endParaRPr lang="en-US" sz="11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a:effectLst/>
                        </a:rPr>
                        <a:t>25</a:t>
                      </a:r>
                      <a:endParaRPr lang="en-US" sz="1100">
                        <a:effectLst/>
                        <a:latin typeface="Calibri"/>
                        <a:ea typeface="Calibri"/>
                        <a:cs typeface="Times New Roman"/>
                      </a:endParaRPr>
                    </a:p>
                  </a:txBody>
                  <a:tcPr marL="68580" marR="68580" marT="0" marB="0"/>
                </a:tc>
              </a:tr>
              <a:tr h="330903">
                <a:tc>
                  <a:txBody>
                    <a:bodyPr/>
                    <a:lstStyle/>
                    <a:p>
                      <a:pPr marL="0" marR="0">
                        <a:spcBef>
                          <a:spcPts val="0"/>
                        </a:spcBef>
                        <a:spcAft>
                          <a:spcPts val="0"/>
                        </a:spcAft>
                      </a:pPr>
                      <a:r>
                        <a:rPr lang="en-US" sz="1100">
                          <a:effectLst/>
                        </a:rPr>
                        <a:t>2012</a:t>
                      </a:r>
                      <a:endParaRPr lang="en-US" sz="11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a:effectLst/>
                        </a:rPr>
                        <a:t>45</a:t>
                      </a:r>
                      <a:endParaRPr lang="en-US" sz="1100">
                        <a:effectLst/>
                        <a:latin typeface="Calibri"/>
                        <a:ea typeface="Calibri"/>
                        <a:cs typeface="Times New Roman"/>
                      </a:endParaRPr>
                    </a:p>
                  </a:txBody>
                  <a:tcPr marL="68580" marR="68580" marT="0" marB="0"/>
                </a:tc>
              </a:tr>
              <a:tr h="330903">
                <a:tc>
                  <a:txBody>
                    <a:bodyPr/>
                    <a:lstStyle/>
                    <a:p>
                      <a:pPr marL="0" marR="0">
                        <a:spcBef>
                          <a:spcPts val="0"/>
                        </a:spcBef>
                        <a:spcAft>
                          <a:spcPts val="0"/>
                        </a:spcAft>
                      </a:pPr>
                      <a:r>
                        <a:rPr lang="en-US" sz="1100">
                          <a:effectLst/>
                        </a:rPr>
                        <a:t>2013</a:t>
                      </a:r>
                      <a:endParaRPr lang="en-US" sz="11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a:effectLst/>
                        </a:rPr>
                        <a:t>53</a:t>
                      </a:r>
                      <a:endParaRPr lang="en-US" sz="1100">
                        <a:effectLst/>
                        <a:latin typeface="Calibri"/>
                        <a:ea typeface="Calibri"/>
                        <a:cs typeface="Times New Roman"/>
                      </a:endParaRPr>
                    </a:p>
                  </a:txBody>
                  <a:tcPr marL="68580" marR="68580" marT="0" marB="0"/>
                </a:tc>
              </a:tr>
              <a:tr h="330903">
                <a:tc>
                  <a:txBody>
                    <a:bodyPr/>
                    <a:lstStyle/>
                    <a:p>
                      <a:pPr marL="0" marR="0">
                        <a:spcBef>
                          <a:spcPts val="0"/>
                        </a:spcBef>
                        <a:spcAft>
                          <a:spcPts val="0"/>
                        </a:spcAft>
                      </a:pPr>
                      <a:r>
                        <a:rPr lang="en-US" sz="1100">
                          <a:effectLst/>
                        </a:rPr>
                        <a:t>2014</a:t>
                      </a:r>
                      <a:endParaRPr lang="en-US" sz="11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dirty="0">
                          <a:effectLst/>
                        </a:rPr>
                        <a:t>64</a:t>
                      </a: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5360902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NOFA </a:t>
            </a:r>
            <a:r>
              <a:rPr lang="en-US" dirty="0" err="1" smtClean="0"/>
              <a:t>Fundiing</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19368680"/>
              </p:ext>
            </p:extLst>
          </p:nvPr>
        </p:nvGraphicFramePr>
        <p:xfrm>
          <a:off x="1676399" y="2057399"/>
          <a:ext cx="5815964" cy="2057403"/>
        </p:xfrm>
        <a:graphic>
          <a:graphicData uri="http://schemas.openxmlformats.org/drawingml/2006/table">
            <a:tbl>
              <a:tblPr firstRow="1" firstCol="1" bandRow="1">
                <a:tableStyleId>{5C22544A-7EE6-4342-B048-85BDC9FD1C3A}</a:tableStyleId>
              </a:tblPr>
              <a:tblGrid>
                <a:gridCol w="694274"/>
                <a:gridCol w="1707230"/>
                <a:gridCol w="1707230"/>
                <a:gridCol w="1707230"/>
              </a:tblGrid>
              <a:tr h="293915">
                <a:tc>
                  <a:txBody>
                    <a:bodyPr/>
                    <a:lstStyle/>
                    <a:p>
                      <a:pPr marL="0" marR="0" algn="ctr">
                        <a:spcBef>
                          <a:spcPts val="0"/>
                        </a:spcBef>
                        <a:spcAft>
                          <a:spcPts val="0"/>
                        </a:spcAft>
                      </a:pPr>
                      <a:r>
                        <a:rPr lang="en-US" sz="1100" dirty="0">
                          <a:effectLst/>
                        </a:rPr>
                        <a:t>YEAR</a:t>
                      </a:r>
                      <a:endParaRPr lang="en-US" sz="1100" dirty="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Renewals Awarded</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New Projects Awarded</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Total Awarded</a:t>
                      </a:r>
                      <a:endParaRPr lang="en-US" sz="1100">
                        <a:effectLst/>
                        <a:latin typeface="Calibri"/>
                        <a:ea typeface="Calibri"/>
                        <a:cs typeface="Times New Roman"/>
                      </a:endParaRPr>
                    </a:p>
                  </a:txBody>
                  <a:tcPr marL="68580" marR="68580" marT="0" marB="0"/>
                </a:tc>
              </a:tr>
              <a:tr h="293915">
                <a:tc>
                  <a:txBody>
                    <a:bodyPr/>
                    <a:lstStyle/>
                    <a:p>
                      <a:pPr marL="0" marR="0">
                        <a:spcBef>
                          <a:spcPts val="0"/>
                        </a:spcBef>
                        <a:spcAft>
                          <a:spcPts val="0"/>
                        </a:spcAft>
                      </a:pPr>
                      <a:r>
                        <a:rPr lang="en-US" sz="1100">
                          <a:effectLst/>
                        </a:rPr>
                        <a:t>2010</a:t>
                      </a:r>
                      <a:endParaRPr lang="en-US" sz="11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a:effectLst/>
                        </a:rPr>
                        <a:t>$13,545,811</a:t>
                      </a:r>
                      <a:endParaRPr lang="en-US" sz="11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a:effectLst/>
                        </a:rPr>
                        <a:t>$1,342,488 (3 projects)</a:t>
                      </a:r>
                      <a:endParaRPr lang="en-US" sz="11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a:effectLst/>
                        </a:rPr>
                        <a:t>$14,888,299</a:t>
                      </a:r>
                      <a:endParaRPr lang="en-US" sz="1100">
                        <a:effectLst/>
                        <a:latin typeface="Calibri"/>
                        <a:ea typeface="Calibri"/>
                        <a:cs typeface="Times New Roman"/>
                      </a:endParaRPr>
                    </a:p>
                  </a:txBody>
                  <a:tcPr marL="68580" marR="68580" marT="0" marB="0"/>
                </a:tc>
              </a:tr>
              <a:tr h="293915">
                <a:tc>
                  <a:txBody>
                    <a:bodyPr/>
                    <a:lstStyle/>
                    <a:p>
                      <a:pPr marL="0" marR="0">
                        <a:spcBef>
                          <a:spcPts val="0"/>
                        </a:spcBef>
                        <a:spcAft>
                          <a:spcPts val="0"/>
                        </a:spcAft>
                      </a:pPr>
                      <a:r>
                        <a:rPr lang="en-US" sz="1100">
                          <a:effectLst/>
                        </a:rPr>
                        <a:t>2011</a:t>
                      </a:r>
                      <a:endParaRPr lang="en-US" sz="11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a:effectLst/>
                        </a:rPr>
                        <a:t>$13,835,287</a:t>
                      </a:r>
                      <a:endParaRPr lang="en-US" sz="11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a:effectLst/>
                        </a:rPr>
                        <a:t>$1,383,341 (2 projects)</a:t>
                      </a:r>
                      <a:endParaRPr lang="en-US" sz="11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a:effectLst/>
                        </a:rPr>
                        <a:t>$15,218,628</a:t>
                      </a:r>
                      <a:endParaRPr lang="en-US" sz="1100">
                        <a:effectLst/>
                        <a:latin typeface="Calibri"/>
                        <a:ea typeface="Calibri"/>
                        <a:cs typeface="Times New Roman"/>
                      </a:endParaRPr>
                    </a:p>
                  </a:txBody>
                  <a:tcPr marL="68580" marR="68580" marT="0" marB="0"/>
                </a:tc>
              </a:tr>
              <a:tr h="293915">
                <a:tc>
                  <a:txBody>
                    <a:bodyPr/>
                    <a:lstStyle/>
                    <a:p>
                      <a:pPr marL="0" marR="0">
                        <a:spcBef>
                          <a:spcPts val="0"/>
                        </a:spcBef>
                        <a:spcAft>
                          <a:spcPts val="0"/>
                        </a:spcAft>
                      </a:pPr>
                      <a:r>
                        <a:rPr lang="en-US" sz="1100">
                          <a:effectLst/>
                        </a:rPr>
                        <a:t>2012</a:t>
                      </a:r>
                      <a:endParaRPr lang="en-US" sz="11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a:effectLst/>
                        </a:rPr>
                        <a:t>$15,663,858</a:t>
                      </a:r>
                      <a:endParaRPr lang="en-US" sz="11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dirty="0">
                          <a:effectLst/>
                        </a:rPr>
                        <a:t>-$0-</a:t>
                      </a:r>
                      <a:endParaRPr lang="en-US" sz="1100" dirty="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a:effectLst/>
                        </a:rPr>
                        <a:t>$15,663,858</a:t>
                      </a:r>
                      <a:endParaRPr lang="en-US" sz="1100">
                        <a:effectLst/>
                        <a:latin typeface="Calibri"/>
                        <a:ea typeface="Calibri"/>
                        <a:cs typeface="Times New Roman"/>
                      </a:endParaRPr>
                    </a:p>
                  </a:txBody>
                  <a:tcPr marL="68580" marR="68580" marT="0" marB="0"/>
                </a:tc>
              </a:tr>
              <a:tr h="881743">
                <a:tc>
                  <a:txBody>
                    <a:bodyPr/>
                    <a:lstStyle/>
                    <a:p>
                      <a:pPr marL="0" marR="0">
                        <a:spcBef>
                          <a:spcPts val="0"/>
                        </a:spcBef>
                        <a:spcAft>
                          <a:spcPts val="0"/>
                        </a:spcAft>
                      </a:pPr>
                      <a:r>
                        <a:rPr lang="en-US" sz="1100">
                          <a:effectLst/>
                        </a:rPr>
                        <a:t>2013</a:t>
                      </a:r>
                      <a:endParaRPr lang="en-US" sz="11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a:effectLst/>
                        </a:rPr>
                        <a:t>$16,765,474</a:t>
                      </a:r>
                      <a:endParaRPr lang="en-US" sz="110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dirty="0">
                          <a:effectLst/>
                        </a:rPr>
                        <a:t>Included $730,989 in reallocated funds (2 projects)</a:t>
                      </a:r>
                      <a:endParaRPr lang="en-US" sz="1100" dirty="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1100" dirty="0">
                          <a:effectLst/>
                        </a:rPr>
                        <a:t>$16,765,474</a:t>
                      </a: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0607548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Point-in-time Count</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580058389"/>
              </p:ext>
            </p:extLst>
          </p:nvPr>
        </p:nvGraphicFramePr>
        <p:xfrm>
          <a:off x="1447800" y="2209800"/>
          <a:ext cx="6156960" cy="2514602"/>
        </p:xfrm>
        <a:graphic>
          <a:graphicData uri="http://schemas.openxmlformats.org/drawingml/2006/table">
            <a:tbl>
              <a:tblPr firstRow="1" firstCol="1" bandRow="1">
                <a:tableStyleId>{5C22544A-7EE6-4342-B048-85BDC9FD1C3A}</a:tableStyleId>
              </a:tblPr>
              <a:tblGrid>
                <a:gridCol w="655817"/>
                <a:gridCol w="1094313"/>
                <a:gridCol w="1318706"/>
                <a:gridCol w="1098814"/>
                <a:gridCol w="1028089"/>
                <a:gridCol w="961221"/>
              </a:tblGrid>
              <a:tr h="718457">
                <a:tc>
                  <a:txBody>
                    <a:bodyPr/>
                    <a:lstStyle/>
                    <a:p>
                      <a:pPr marL="0" marR="0" algn="ctr">
                        <a:spcBef>
                          <a:spcPts val="0"/>
                        </a:spcBef>
                        <a:spcAft>
                          <a:spcPts val="0"/>
                        </a:spcAft>
                      </a:pPr>
                      <a:r>
                        <a:rPr lang="en-US" sz="1100">
                          <a:effectLst/>
                        </a:rPr>
                        <a:t>YEAR</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Total Number Counted</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Chronic Homeless</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Children </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Chronic Families</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Veterans</a:t>
                      </a:r>
                      <a:endParaRPr lang="en-US" sz="1100">
                        <a:effectLst/>
                        <a:latin typeface="Calibri"/>
                        <a:ea typeface="Calibri"/>
                        <a:cs typeface="Times New Roman"/>
                      </a:endParaRPr>
                    </a:p>
                  </a:txBody>
                  <a:tcPr marL="68580" marR="68580" marT="0" marB="0"/>
                </a:tc>
              </a:tr>
              <a:tr h="359229">
                <a:tc>
                  <a:txBody>
                    <a:bodyPr/>
                    <a:lstStyle/>
                    <a:p>
                      <a:pPr marL="0" marR="0">
                        <a:spcBef>
                          <a:spcPts val="0"/>
                        </a:spcBef>
                        <a:spcAft>
                          <a:spcPts val="0"/>
                        </a:spcAft>
                      </a:pPr>
                      <a:r>
                        <a:rPr lang="en-US" sz="1100">
                          <a:effectLst/>
                        </a:rPr>
                        <a:t>2010</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3,710</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514</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702</a:t>
                      </a:r>
                      <a:endParaRPr lang="en-US" sz="1100">
                        <a:effectLst/>
                        <a:latin typeface="Calibri"/>
                        <a:ea typeface="Calibri"/>
                        <a:cs typeface="Times New Roman"/>
                      </a:endParaRPr>
                    </a:p>
                  </a:txBody>
                  <a:tcPr marL="68580" marR="68580" marT="0" marB="0"/>
                </a:tc>
              </a:tr>
              <a:tr h="359229">
                <a:tc>
                  <a:txBody>
                    <a:bodyPr/>
                    <a:lstStyle/>
                    <a:p>
                      <a:pPr marL="0" marR="0">
                        <a:spcBef>
                          <a:spcPts val="0"/>
                        </a:spcBef>
                        <a:spcAft>
                          <a:spcPts val="0"/>
                        </a:spcAft>
                      </a:pPr>
                      <a:r>
                        <a:rPr lang="en-US" sz="1100">
                          <a:effectLst/>
                        </a:rPr>
                        <a:t>2011</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3,540</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760</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555</a:t>
                      </a:r>
                      <a:endParaRPr lang="en-US" sz="1100">
                        <a:effectLst/>
                        <a:latin typeface="Calibri"/>
                        <a:ea typeface="Calibri"/>
                        <a:cs typeface="Times New Roman"/>
                      </a:endParaRPr>
                    </a:p>
                  </a:txBody>
                  <a:tcPr marL="68580" marR="68580" marT="0" marB="0"/>
                </a:tc>
              </a:tr>
              <a:tr h="359229">
                <a:tc>
                  <a:txBody>
                    <a:bodyPr/>
                    <a:lstStyle/>
                    <a:p>
                      <a:pPr marL="0" marR="0">
                        <a:spcBef>
                          <a:spcPts val="0"/>
                        </a:spcBef>
                        <a:spcAft>
                          <a:spcPts val="0"/>
                        </a:spcAft>
                      </a:pPr>
                      <a:r>
                        <a:rPr lang="en-US" sz="1100">
                          <a:effectLst/>
                        </a:rPr>
                        <a:t>2012</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3,447</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443</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8</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499</a:t>
                      </a:r>
                      <a:endParaRPr lang="en-US" sz="1100">
                        <a:effectLst/>
                        <a:latin typeface="Calibri"/>
                        <a:ea typeface="Calibri"/>
                        <a:cs typeface="Times New Roman"/>
                      </a:endParaRPr>
                    </a:p>
                  </a:txBody>
                  <a:tcPr marL="68580" marR="68580" marT="0" marB="0"/>
                </a:tc>
              </a:tr>
              <a:tr h="359229">
                <a:tc>
                  <a:txBody>
                    <a:bodyPr/>
                    <a:lstStyle/>
                    <a:p>
                      <a:pPr marL="0" marR="0">
                        <a:spcBef>
                          <a:spcPts val="0"/>
                        </a:spcBef>
                        <a:spcAft>
                          <a:spcPts val="0"/>
                        </a:spcAft>
                      </a:pPr>
                      <a:r>
                        <a:rPr lang="en-US" sz="1100">
                          <a:effectLst/>
                        </a:rPr>
                        <a:t>2013</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4,388</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502</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1,576</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18</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303</a:t>
                      </a:r>
                      <a:endParaRPr lang="en-US" sz="1100">
                        <a:effectLst/>
                        <a:latin typeface="Calibri"/>
                        <a:ea typeface="Calibri"/>
                        <a:cs typeface="Times New Roman"/>
                      </a:endParaRPr>
                    </a:p>
                  </a:txBody>
                  <a:tcPr marL="68580" marR="68580" marT="0" marB="0"/>
                </a:tc>
              </a:tr>
              <a:tr h="359229">
                <a:tc>
                  <a:txBody>
                    <a:bodyPr/>
                    <a:lstStyle/>
                    <a:p>
                      <a:pPr marL="0" marR="0">
                        <a:spcBef>
                          <a:spcPts val="0"/>
                        </a:spcBef>
                        <a:spcAft>
                          <a:spcPts val="0"/>
                        </a:spcAft>
                      </a:pPr>
                      <a:r>
                        <a:rPr lang="en-US" sz="1100">
                          <a:effectLst/>
                        </a:rPr>
                        <a:t>2014</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3,514</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489</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1,058</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11</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dirty="0">
                          <a:effectLst/>
                        </a:rPr>
                        <a:t>335</a:t>
                      </a: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7584320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Permanent Supportive Housing Units</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468330828"/>
              </p:ext>
            </p:extLst>
          </p:nvPr>
        </p:nvGraphicFramePr>
        <p:xfrm>
          <a:off x="2438400" y="2438400"/>
          <a:ext cx="4240530" cy="1920240"/>
        </p:xfrm>
        <a:graphic>
          <a:graphicData uri="http://schemas.openxmlformats.org/drawingml/2006/table">
            <a:tbl>
              <a:tblPr firstRow="1" firstCol="1" bandRow="1">
                <a:tableStyleId>{5C22544A-7EE6-4342-B048-85BDC9FD1C3A}</a:tableStyleId>
              </a:tblPr>
              <a:tblGrid>
                <a:gridCol w="1834515"/>
                <a:gridCol w="2406015"/>
              </a:tblGrid>
              <a:tr h="320040">
                <a:tc>
                  <a:txBody>
                    <a:bodyPr/>
                    <a:lstStyle/>
                    <a:p>
                      <a:pPr marL="0" marR="0" algn="ctr">
                        <a:spcBef>
                          <a:spcPts val="0"/>
                        </a:spcBef>
                        <a:spcAft>
                          <a:spcPts val="0"/>
                        </a:spcAft>
                      </a:pPr>
                      <a:r>
                        <a:rPr lang="en-US" sz="1100">
                          <a:effectLst/>
                        </a:rPr>
                        <a:t>YEAR</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Total Number of Beds</a:t>
                      </a:r>
                      <a:endParaRPr lang="en-US" sz="1100">
                        <a:effectLst/>
                        <a:latin typeface="Calibri"/>
                        <a:ea typeface="Calibri"/>
                        <a:cs typeface="Times New Roman"/>
                      </a:endParaRPr>
                    </a:p>
                  </a:txBody>
                  <a:tcPr marL="68580" marR="68580" marT="0" marB="0"/>
                </a:tc>
              </a:tr>
              <a:tr h="320040">
                <a:tc>
                  <a:txBody>
                    <a:bodyPr/>
                    <a:lstStyle/>
                    <a:p>
                      <a:pPr marL="0" marR="0">
                        <a:spcBef>
                          <a:spcPts val="0"/>
                        </a:spcBef>
                        <a:spcAft>
                          <a:spcPts val="0"/>
                        </a:spcAft>
                      </a:pPr>
                      <a:r>
                        <a:rPr lang="en-US" sz="1100">
                          <a:effectLst/>
                        </a:rPr>
                        <a:t>2010</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1,333</a:t>
                      </a:r>
                      <a:endParaRPr lang="en-US" sz="1100">
                        <a:effectLst/>
                        <a:latin typeface="Calibri"/>
                        <a:ea typeface="Calibri"/>
                        <a:cs typeface="Times New Roman"/>
                      </a:endParaRPr>
                    </a:p>
                  </a:txBody>
                  <a:tcPr marL="68580" marR="68580" marT="0" marB="0"/>
                </a:tc>
              </a:tr>
              <a:tr h="320040">
                <a:tc>
                  <a:txBody>
                    <a:bodyPr/>
                    <a:lstStyle/>
                    <a:p>
                      <a:pPr marL="0" marR="0">
                        <a:spcBef>
                          <a:spcPts val="0"/>
                        </a:spcBef>
                        <a:spcAft>
                          <a:spcPts val="0"/>
                        </a:spcAft>
                      </a:pPr>
                      <a:r>
                        <a:rPr lang="en-US" sz="1100">
                          <a:effectLst/>
                        </a:rPr>
                        <a:t>2011</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1,626</a:t>
                      </a:r>
                      <a:endParaRPr lang="en-US" sz="1100">
                        <a:effectLst/>
                        <a:latin typeface="Calibri"/>
                        <a:ea typeface="Calibri"/>
                        <a:cs typeface="Times New Roman"/>
                      </a:endParaRPr>
                    </a:p>
                  </a:txBody>
                  <a:tcPr marL="68580" marR="68580" marT="0" marB="0"/>
                </a:tc>
              </a:tr>
              <a:tr h="320040">
                <a:tc>
                  <a:txBody>
                    <a:bodyPr/>
                    <a:lstStyle/>
                    <a:p>
                      <a:pPr marL="0" marR="0">
                        <a:spcBef>
                          <a:spcPts val="0"/>
                        </a:spcBef>
                        <a:spcAft>
                          <a:spcPts val="0"/>
                        </a:spcAft>
                      </a:pPr>
                      <a:r>
                        <a:rPr lang="en-US" sz="1100">
                          <a:effectLst/>
                        </a:rPr>
                        <a:t>2012</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2,060</a:t>
                      </a:r>
                      <a:endParaRPr lang="en-US" sz="1100">
                        <a:effectLst/>
                        <a:latin typeface="Calibri"/>
                        <a:ea typeface="Calibri"/>
                        <a:cs typeface="Times New Roman"/>
                      </a:endParaRPr>
                    </a:p>
                  </a:txBody>
                  <a:tcPr marL="68580" marR="68580" marT="0" marB="0"/>
                </a:tc>
              </a:tr>
              <a:tr h="320040">
                <a:tc>
                  <a:txBody>
                    <a:bodyPr/>
                    <a:lstStyle/>
                    <a:p>
                      <a:pPr marL="0" marR="0">
                        <a:spcBef>
                          <a:spcPts val="0"/>
                        </a:spcBef>
                        <a:spcAft>
                          <a:spcPts val="0"/>
                        </a:spcAft>
                      </a:pPr>
                      <a:r>
                        <a:rPr lang="en-US" sz="1100">
                          <a:effectLst/>
                        </a:rPr>
                        <a:t>2013</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2,557</a:t>
                      </a:r>
                      <a:endParaRPr lang="en-US" sz="1100">
                        <a:effectLst/>
                        <a:latin typeface="Calibri"/>
                        <a:ea typeface="Calibri"/>
                        <a:cs typeface="Times New Roman"/>
                      </a:endParaRPr>
                    </a:p>
                  </a:txBody>
                  <a:tcPr marL="68580" marR="68580" marT="0" marB="0"/>
                </a:tc>
              </a:tr>
              <a:tr h="320040">
                <a:tc>
                  <a:txBody>
                    <a:bodyPr/>
                    <a:lstStyle/>
                    <a:p>
                      <a:pPr marL="0" marR="0">
                        <a:spcBef>
                          <a:spcPts val="0"/>
                        </a:spcBef>
                        <a:spcAft>
                          <a:spcPts val="0"/>
                        </a:spcAft>
                      </a:pPr>
                      <a:r>
                        <a:rPr lang="en-US" sz="1100">
                          <a:effectLst/>
                        </a:rPr>
                        <a:t>2014</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dirty="0">
                          <a:effectLst/>
                        </a:rPr>
                        <a:t>2,897</a:t>
                      </a: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7227741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HMIS</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654507651"/>
              </p:ext>
            </p:extLst>
          </p:nvPr>
        </p:nvGraphicFramePr>
        <p:xfrm>
          <a:off x="2527935" y="1523998"/>
          <a:ext cx="4240530" cy="1981200"/>
        </p:xfrm>
        <a:graphic>
          <a:graphicData uri="http://schemas.openxmlformats.org/drawingml/2006/table">
            <a:tbl>
              <a:tblPr firstRow="1" firstCol="1" bandRow="1">
                <a:tableStyleId>{5C22544A-7EE6-4342-B048-85BDC9FD1C3A}</a:tableStyleId>
              </a:tblPr>
              <a:tblGrid>
                <a:gridCol w="2697480"/>
                <a:gridCol w="1543050"/>
              </a:tblGrid>
              <a:tr h="330200">
                <a:tc>
                  <a:txBody>
                    <a:bodyPr/>
                    <a:lstStyle/>
                    <a:p>
                      <a:pPr marL="0" marR="0" algn="ctr">
                        <a:spcBef>
                          <a:spcPts val="0"/>
                        </a:spcBef>
                        <a:spcAft>
                          <a:spcPts val="0"/>
                        </a:spcAft>
                      </a:pPr>
                      <a:r>
                        <a:rPr lang="en-US" sz="1100">
                          <a:effectLst/>
                        </a:rPr>
                        <a:t>YEAR</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Number of HMIS Users</a:t>
                      </a:r>
                      <a:endParaRPr lang="en-US" sz="1100">
                        <a:effectLst/>
                        <a:latin typeface="Calibri"/>
                        <a:ea typeface="Calibri"/>
                        <a:cs typeface="Times New Roman"/>
                      </a:endParaRPr>
                    </a:p>
                  </a:txBody>
                  <a:tcPr marL="68580" marR="68580" marT="0" marB="0"/>
                </a:tc>
              </a:tr>
              <a:tr h="330200">
                <a:tc>
                  <a:txBody>
                    <a:bodyPr/>
                    <a:lstStyle/>
                    <a:p>
                      <a:pPr marL="0" marR="0">
                        <a:spcBef>
                          <a:spcPts val="0"/>
                        </a:spcBef>
                        <a:spcAft>
                          <a:spcPts val="0"/>
                        </a:spcAft>
                      </a:pPr>
                      <a:r>
                        <a:rPr lang="en-US" sz="1100">
                          <a:effectLst/>
                        </a:rPr>
                        <a:t>2010</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UNKNOWN</a:t>
                      </a:r>
                      <a:endParaRPr lang="en-US" sz="1100">
                        <a:effectLst/>
                        <a:latin typeface="Calibri"/>
                        <a:ea typeface="Calibri"/>
                        <a:cs typeface="Times New Roman"/>
                      </a:endParaRPr>
                    </a:p>
                  </a:txBody>
                  <a:tcPr marL="68580" marR="68580" marT="0" marB="0"/>
                </a:tc>
              </a:tr>
              <a:tr h="330200">
                <a:tc>
                  <a:txBody>
                    <a:bodyPr/>
                    <a:lstStyle/>
                    <a:p>
                      <a:pPr marL="0" marR="0">
                        <a:spcBef>
                          <a:spcPts val="0"/>
                        </a:spcBef>
                        <a:spcAft>
                          <a:spcPts val="0"/>
                        </a:spcAft>
                      </a:pPr>
                      <a:r>
                        <a:rPr lang="en-US" sz="1100">
                          <a:effectLst/>
                        </a:rPr>
                        <a:t>New HMIS went live May 27, 2011</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193</a:t>
                      </a:r>
                      <a:endParaRPr lang="en-US" sz="1100">
                        <a:effectLst/>
                        <a:latin typeface="Calibri"/>
                        <a:ea typeface="Calibri"/>
                        <a:cs typeface="Times New Roman"/>
                      </a:endParaRPr>
                    </a:p>
                  </a:txBody>
                  <a:tcPr marL="68580" marR="68580" marT="0" marB="0"/>
                </a:tc>
              </a:tr>
              <a:tr h="330200">
                <a:tc>
                  <a:txBody>
                    <a:bodyPr/>
                    <a:lstStyle/>
                    <a:p>
                      <a:pPr marL="0" marR="0">
                        <a:spcBef>
                          <a:spcPts val="0"/>
                        </a:spcBef>
                        <a:spcAft>
                          <a:spcPts val="0"/>
                        </a:spcAft>
                      </a:pPr>
                      <a:r>
                        <a:rPr lang="en-US" sz="1100">
                          <a:effectLst/>
                        </a:rPr>
                        <a:t>2012</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195</a:t>
                      </a:r>
                      <a:endParaRPr lang="en-US" sz="1100">
                        <a:effectLst/>
                        <a:latin typeface="Calibri"/>
                        <a:ea typeface="Calibri"/>
                        <a:cs typeface="Times New Roman"/>
                      </a:endParaRPr>
                    </a:p>
                  </a:txBody>
                  <a:tcPr marL="68580" marR="68580" marT="0" marB="0"/>
                </a:tc>
              </a:tr>
              <a:tr h="330200">
                <a:tc>
                  <a:txBody>
                    <a:bodyPr/>
                    <a:lstStyle/>
                    <a:p>
                      <a:pPr marL="0" marR="0">
                        <a:spcBef>
                          <a:spcPts val="0"/>
                        </a:spcBef>
                        <a:spcAft>
                          <a:spcPts val="0"/>
                        </a:spcAft>
                      </a:pPr>
                      <a:r>
                        <a:rPr lang="en-US" sz="1100">
                          <a:effectLst/>
                        </a:rPr>
                        <a:t>2013</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a:effectLst/>
                        </a:rPr>
                        <a:t>320</a:t>
                      </a:r>
                      <a:endParaRPr lang="en-US" sz="1100">
                        <a:effectLst/>
                        <a:latin typeface="Calibri"/>
                        <a:ea typeface="Calibri"/>
                        <a:cs typeface="Times New Roman"/>
                      </a:endParaRPr>
                    </a:p>
                  </a:txBody>
                  <a:tcPr marL="68580" marR="68580" marT="0" marB="0"/>
                </a:tc>
              </a:tr>
              <a:tr h="330200">
                <a:tc>
                  <a:txBody>
                    <a:bodyPr/>
                    <a:lstStyle/>
                    <a:p>
                      <a:pPr marL="0" marR="0">
                        <a:spcBef>
                          <a:spcPts val="0"/>
                        </a:spcBef>
                        <a:spcAft>
                          <a:spcPts val="0"/>
                        </a:spcAft>
                      </a:pPr>
                      <a:r>
                        <a:rPr lang="en-US" sz="1100">
                          <a:effectLst/>
                        </a:rPr>
                        <a:t>2014</a:t>
                      </a:r>
                      <a:endParaRPr lang="en-US" sz="11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100" dirty="0">
                          <a:effectLst/>
                        </a:rPr>
                        <a:t>277</a:t>
                      </a:r>
                      <a:endParaRPr lang="en-US" sz="1100" dirty="0">
                        <a:effectLst/>
                        <a:latin typeface="Calibri"/>
                        <a:ea typeface="Calibri"/>
                        <a:cs typeface="Times New Roman"/>
                      </a:endParaRPr>
                    </a:p>
                  </a:txBody>
                  <a:tcPr marL="68580" marR="68580" marT="0" marB="0"/>
                </a:tc>
              </a:tr>
            </a:tbl>
          </a:graphicData>
        </a:graphic>
      </p:graphicFrame>
      <p:sp>
        <p:nvSpPr>
          <p:cNvPr id="4" name="TextBox 3"/>
          <p:cNvSpPr txBox="1"/>
          <p:nvPr/>
        </p:nvSpPr>
        <p:spPr>
          <a:xfrm>
            <a:off x="990600" y="3962400"/>
            <a:ext cx="7467600" cy="1754326"/>
          </a:xfrm>
          <a:prstGeom prst="rect">
            <a:avLst/>
          </a:prstGeom>
          <a:noFill/>
        </p:spPr>
        <p:txBody>
          <a:bodyPr wrap="square" rtlCol="0">
            <a:spAutoFit/>
          </a:bodyPr>
          <a:lstStyle/>
          <a:p>
            <a:pPr marL="285750" lvl="0" indent="-285750">
              <a:buFont typeface="Arial" panose="020B0604020202020204" pitchFamily="34" charset="0"/>
              <a:buChar char="•"/>
            </a:pPr>
            <a:r>
              <a:rPr lang="en-US" dirty="0"/>
              <a:t>HMIS Administrator hosted first HMIS User Conference in August 2012.</a:t>
            </a:r>
          </a:p>
          <a:p>
            <a:pPr marL="285750" lvl="0" indent="-285750">
              <a:buFont typeface="Arial" panose="020B0604020202020204" pitchFamily="34" charset="0"/>
              <a:buChar char="•"/>
            </a:pPr>
            <a:r>
              <a:rPr lang="en-US" dirty="0"/>
              <a:t>HMIS Report Cards began in 2012 with an emphasis on data quality; the following year program performance tied to HUD benchmarks was added.  Data quality improved as well as performance related to HUD benchmarks.</a:t>
            </a:r>
          </a:p>
          <a:p>
            <a:pPr marL="285750" lvl="0" indent="-285750">
              <a:buFont typeface="Arial" panose="020B0604020202020204" pitchFamily="34" charset="0"/>
              <a:buChar char="•"/>
            </a:pPr>
            <a:r>
              <a:rPr lang="en-US" dirty="0"/>
              <a:t>An upgraded system was installed and training conducted in 2014.</a:t>
            </a:r>
          </a:p>
        </p:txBody>
      </p:sp>
    </p:spTree>
    <p:extLst>
      <p:ext uri="{BB962C8B-B14F-4D97-AF65-F5344CB8AC3E}">
        <p14:creationId xmlns:p14="http://schemas.microsoft.com/office/powerpoint/2010/main" val="33092544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effectLst/>
              </a:rPr>
              <a:t>Training Events Facilitated including HUD mandated SOAR</a:t>
            </a:r>
            <a:r>
              <a:rPr lang="en-US" dirty="0">
                <a:effectLst/>
              </a:rPr>
              <a:t/>
            </a:r>
            <a:br>
              <a:rPr lang="en-US" dirty="0">
                <a:effectLst/>
              </a:rPr>
            </a:br>
            <a:endParaRPr lang="en-US" dirty="0"/>
          </a:p>
        </p:txBody>
      </p:sp>
      <p:sp>
        <p:nvSpPr>
          <p:cNvPr id="4" name="TextBox 3"/>
          <p:cNvSpPr txBox="1"/>
          <p:nvPr/>
        </p:nvSpPr>
        <p:spPr>
          <a:xfrm>
            <a:off x="533400" y="1524000"/>
            <a:ext cx="7924800" cy="3970318"/>
          </a:xfrm>
          <a:prstGeom prst="rect">
            <a:avLst/>
          </a:prstGeom>
          <a:noFill/>
        </p:spPr>
        <p:txBody>
          <a:bodyPr wrap="square" rtlCol="0">
            <a:spAutoFit/>
          </a:bodyPr>
          <a:lstStyle/>
          <a:p>
            <a:r>
              <a:rPr lang="en-US" dirty="0"/>
              <a:t>In 2010:  SOAR, Overview of HHSC Programs, VA Benefits, How to Appeal SSI/SSDI Decisions, Employment &amp; Social Security Income</a:t>
            </a:r>
          </a:p>
          <a:p>
            <a:r>
              <a:rPr lang="en-US" dirty="0"/>
              <a:t> </a:t>
            </a:r>
          </a:p>
          <a:p>
            <a:r>
              <a:rPr lang="en-US" dirty="0"/>
              <a:t>In 2011:  SOAR, Robust Case Management, Employment in PSH, Strategies for Homeless Veterans</a:t>
            </a:r>
          </a:p>
          <a:p>
            <a:r>
              <a:rPr lang="en-US" dirty="0"/>
              <a:t> </a:t>
            </a:r>
          </a:p>
          <a:p>
            <a:r>
              <a:rPr lang="en-US" dirty="0"/>
              <a:t>In 2012:  SOAR, CHIP &amp; Medicaid, SNAP, HHSC Programs w/Application Training, TANF</a:t>
            </a:r>
          </a:p>
          <a:p>
            <a:r>
              <a:rPr lang="en-US" dirty="0"/>
              <a:t> </a:t>
            </a:r>
          </a:p>
          <a:p>
            <a:r>
              <a:rPr lang="en-US" dirty="0"/>
              <a:t>In 2013:  SOAR, Cheese Heroin, Overview of HHSC Programs, Medicaid for Elderly People with Disabilities (MEPD)</a:t>
            </a:r>
          </a:p>
          <a:p>
            <a:r>
              <a:rPr lang="en-US" dirty="0"/>
              <a:t> </a:t>
            </a:r>
          </a:p>
          <a:p>
            <a:r>
              <a:rPr lang="en-US" dirty="0"/>
              <a:t>In 2014:  SOAR, CHIP &amp; Medicaid, Overview of HHSC Programs, Housing First, Case Management-My Ride Transportation</a:t>
            </a:r>
          </a:p>
        </p:txBody>
      </p:sp>
    </p:spTree>
    <p:extLst>
      <p:ext uri="{BB962C8B-B14F-4D97-AF65-F5344CB8AC3E}">
        <p14:creationId xmlns:p14="http://schemas.microsoft.com/office/powerpoint/2010/main" val="1393671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Significant Accomplishments</a:t>
            </a:r>
            <a:endParaRPr lang="en-US" dirty="0"/>
          </a:p>
        </p:txBody>
      </p:sp>
      <p:sp>
        <p:nvSpPr>
          <p:cNvPr id="3" name="Rectangle 2"/>
          <p:cNvSpPr/>
          <p:nvPr/>
        </p:nvSpPr>
        <p:spPr>
          <a:xfrm>
            <a:off x="838200" y="1582341"/>
            <a:ext cx="7543800" cy="4524315"/>
          </a:xfrm>
          <a:prstGeom prst="rect">
            <a:avLst/>
          </a:prstGeom>
        </p:spPr>
        <p:txBody>
          <a:bodyPr wrap="square">
            <a:spAutoFit/>
          </a:bodyPr>
          <a:lstStyle/>
          <a:p>
            <a:pPr marL="285750" lvl="0" indent="-285750">
              <a:buFont typeface="Arial" panose="020B0604020202020204" pitchFamily="34" charset="0"/>
              <a:buChar char="•"/>
            </a:pPr>
            <a:r>
              <a:rPr lang="en-US" dirty="0"/>
              <a:t>Created an executive group called the </a:t>
            </a:r>
            <a:r>
              <a:rPr lang="en-US" dirty="0" err="1"/>
              <a:t>CoC</a:t>
            </a:r>
            <a:r>
              <a:rPr lang="en-US" dirty="0"/>
              <a:t> Steering committee</a:t>
            </a:r>
          </a:p>
          <a:p>
            <a:pPr marL="285750" lvl="0" indent="-285750">
              <a:buFont typeface="Arial" panose="020B0604020202020204" pitchFamily="34" charset="0"/>
              <a:buChar char="•"/>
            </a:pPr>
            <a:r>
              <a:rPr lang="en-US" dirty="0"/>
              <a:t>Established executive meetings with MDHA to address agenda topics, time sensitive matters and committee reports</a:t>
            </a:r>
          </a:p>
          <a:p>
            <a:pPr marL="285750" lvl="0" indent="-285750">
              <a:buFont typeface="Arial" panose="020B0604020202020204" pitchFamily="34" charset="0"/>
              <a:buChar char="•"/>
            </a:pPr>
            <a:r>
              <a:rPr lang="en-US" dirty="0"/>
              <a:t>Created committee reporting procedures and reinforced committees’ involvement in the </a:t>
            </a:r>
            <a:r>
              <a:rPr lang="en-US" dirty="0" err="1"/>
              <a:t>CoC</a:t>
            </a:r>
            <a:r>
              <a:rPr lang="en-US" dirty="0"/>
              <a:t> planning and activities</a:t>
            </a:r>
          </a:p>
          <a:p>
            <a:pPr marL="285750" lvl="0" indent="-285750">
              <a:buFont typeface="Arial" panose="020B0604020202020204" pitchFamily="34" charset="0"/>
              <a:buChar char="•"/>
            </a:pPr>
            <a:r>
              <a:rPr lang="en-US" dirty="0"/>
              <a:t>Conducted an extensive survey of the </a:t>
            </a:r>
            <a:r>
              <a:rPr lang="en-US" dirty="0" err="1"/>
              <a:t>CoCs</a:t>
            </a:r>
            <a:r>
              <a:rPr lang="en-US" dirty="0"/>
              <a:t> needs assessment using surveys conducted by sub-committees in 2013</a:t>
            </a:r>
          </a:p>
          <a:p>
            <a:pPr marL="285750" lvl="0" indent="-285750">
              <a:buFont typeface="Arial" panose="020B0604020202020204" pitchFamily="34" charset="0"/>
              <a:buChar char="•"/>
            </a:pPr>
            <a:r>
              <a:rPr lang="en-US" dirty="0" err="1"/>
              <a:t>CitySquare</a:t>
            </a:r>
            <a:r>
              <a:rPr lang="en-US" dirty="0"/>
              <a:t> led the 100,000 Homes Campaign that began in </a:t>
            </a:r>
            <a:r>
              <a:rPr lang="en-US" dirty="0" smtClean="0"/>
              <a:t>2012</a:t>
            </a:r>
          </a:p>
          <a:p>
            <a:pPr marL="285750" lvl="0" indent="-285750">
              <a:buFont typeface="Arial" panose="020B0604020202020204" pitchFamily="34" charset="0"/>
              <a:buChar char="•"/>
            </a:pPr>
            <a:r>
              <a:rPr lang="en-US" dirty="0" err="1"/>
              <a:t>CoC</a:t>
            </a:r>
            <a:r>
              <a:rPr lang="en-US" dirty="0"/>
              <a:t>, VA and DHA housed over 100 veterans in six months during 2013 in a HUD-VASH program named 100 Veterans in 100 Days</a:t>
            </a:r>
          </a:p>
          <a:p>
            <a:pPr marL="285750" lvl="0" indent="-285750">
              <a:buFont typeface="Arial" panose="020B0604020202020204" pitchFamily="34" charset="0"/>
              <a:buChar char="•"/>
            </a:pPr>
            <a:r>
              <a:rPr lang="en-US" dirty="0"/>
              <a:t>Adopted ESG policies and procedures and coordinated the program priorities with the </a:t>
            </a:r>
            <a:r>
              <a:rPr lang="en-US" dirty="0" err="1"/>
              <a:t>CoC</a:t>
            </a:r>
            <a:r>
              <a:rPr lang="en-US" dirty="0"/>
              <a:t> planning</a:t>
            </a:r>
          </a:p>
          <a:p>
            <a:pPr marL="285750" lvl="0" indent="-285750">
              <a:buFont typeface="Arial" panose="020B0604020202020204" pitchFamily="34" charset="0"/>
              <a:buChar char="•"/>
            </a:pPr>
            <a:r>
              <a:rPr lang="en-US" dirty="0"/>
              <a:t>Supported Collin County’s efforts in the expansion of the Point-in-Time Count leading to higher awareness of the issues in the county</a:t>
            </a:r>
          </a:p>
          <a:p>
            <a:pPr marL="285750" lvl="0" indent="-285750">
              <a:buFont typeface="Arial" panose="020B0604020202020204" pitchFamily="34" charset="0"/>
              <a:buChar char="•"/>
            </a:pPr>
            <a:endParaRPr lang="en-US" dirty="0" smtClean="0"/>
          </a:p>
          <a:p>
            <a:pPr lvl="0"/>
            <a:endParaRPr lang="en-US" dirty="0"/>
          </a:p>
        </p:txBody>
      </p:sp>
    </p:spTree>
    <p:extLst>
      <p:ext uri="{BB962C8B-B14F-4D97-AF65-F5344CB8AC3E}">
        <p14:creationId xmlns:p14="http://schemas.microsoft.com/office/powerpoint/2010/main" val="23957205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Accomplishments continued</a:t>
            </a:r>
            <a:endParaRPr lang="en-US" dirty="0"/>
          </a:p>
        </p:txBody>
      </p:sp>
      <p:sp>
        <p:nvSpPr>
          <p:cNvPr id="5" name="TextBox 4"/>
          <p:cNvSpPr txBox="1"/>
          <p:nvPr/>
        </p:nvSpPr>
        <p:spPr>
          <a:xfrm>
            <a:off x="685800" y="1676400"/>
            <a:ext cx="7696200" cy="4247317"/>
          </a:xfrm>
          <a:prstGeom prst="rect">
            <a:avLst/>
          </a:prstGeom>
          <a:noFill/>
        </p:spPr>
        <p:txBody>
          <a:bodyPr wrap="square" rtlCol="0">
            <a:spAutoFit/>
          </a:bodyPr>
          <a:lstStyle/>
          <a:p>
            <a:pPr marL="285750" lvl="0" indent="-285750">
              <a:buFont typeface="Arial" panose="020B0604020202020204" pitchFamily="34" charset="0"/>
              <a:buChar char="•"/>
            </a:pPr>
            <a:r>
              <a:rPr lang="en-US" dirty="0"/>
              <a:t>Implemented the Alliance Homeless Forum (AHF) and empowered the homeless and formerly homeless to meet monthly and discuss issues related to their situations, survey and report their needs, and plan strategically around resolution of problems they encounter</a:t>
            </a:r>
          </a:p>
          <a:p>
            <a:pPr marL="285750" lvl="0" indent="-285750">
              <a:buFont typeface="Arial" panose="020B0604020202020204" pitchFamily="34" charset="0"/>
              <a:buChar char="•"/>
            </a:pPr>
            <a:r>
              <a:rPr lang="en-US" dirty="0"/>
              <a:t>Helped MDHA procure City of Dallas and Dallas County funding through the efforts of the MDHA Board</a:t>
            </a:r>
          </a:p>
          <a:p>
            <a:pPr marL="285750" lvl="0" indent="-285750">
              <a:buFont typeface="Arial" panose="020B0604020202020204" pitchFamily="34" charset="0"/>
              <a:buChar char="•"/>
            </a:pPr>
            <a:r>
              <a:rPr lang="en-US" dirty="0"/>
              <a:t>Completed the successful HPRP programs in 2012</a:t>
            </a:r>
          </a:p>
          <a:p>
            <a:pPr marL="285750" lvl="0" indent="-285750">
              <a:buFont typeface="Arial" panose="020B0604020202020204" pitchFamily="34" charset="0"/>
              <a:buChar char="•"/>
            </a:pPr>
            <a:r>
              <a:rPr lang="en-US" dirty="0"/>
              <a:t>SOAR training has been conducted annually and Shavon Moore, MDHA Program Coordinator, completed a “train the trainer” workshop in 2013</a:t>
            </a:r>
          </a:p>
          <a:p>
            <a:pPr marL="285750" lvl="0" indent="-285750">
              <a:buFont typeface="Arial" panose="020B0604020202020204" pitchFamily="34" charset="0"/>
              <a:buChar char="•"/>
            </a:pPr>
            <a:r>
              <a:rPr lang="en-US" dirty="0"/>
              <a:t>Provided Housing First training for housing program executives and their case workers in 2014</a:t>
            </a:r>
          </a:p>
          <a:p>
            <a:pPr marL="285750" lvl="0" indent="-285750">
              <a:buFont typeface="Arial" panose="020B0604020202020204" pitchFamily="34" charset="0"/>
              <a:buChar char="•"/>
            </a:pPr>
            <a:r>
              <a:rPr lang="en-US" dirty="0"/>
              <a:t>Implemented a Point-in-Time database in HMIS in </a:t>
            </a:r>
            <a:r>
              <a:rPr lang="en-US" dirty="0" smtClean="0"/>
              <a:t>2013</a:t>
            </a:r>
          </a:p>
          <a:p>
            <a:pPr marL="285750" indent="-285750">
              <a:buFont typeface="Arial" panose="020B0604020202020204" pitchFamily="34" charset="0"/>
              <a:buChar char="•"/>
            </a:pPr>
            <a:r>
              <a:rPr lang="en-US" dirty="0"/>
              <a:t>Conducted a successful Permanent Supportive Housing Campaign in 2010 with a collaboration between MDHA and Justice Revival entitled Homes of our </a:t>
            </a:r>
            <a:r>
              <a:rPr lang="en-US" dirty="0" smtClean="0"/>
              <a:t>Neighbors</a:t>
            </a:r>
            <a:endParaRPr lang="en-US" dirty="0"/>
          </a:p>
        </p:txBody>
      </p:sp>
    </p:spTree>
    <p:extLst>
      <p:ext uri="{BB962C8B-B14F-4D97-AF65-F5344CB8AC3E}">
        <p14:creationId xmlns:p14="http://schemas.microsoft.com/office/powerpoint/2010/main" val="2835407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18</TotalTime>
  <Words>592</Words>
  <Application>Microsoft Office PowerPoint</Application>
  <PresentationFormat>On-screen Show (4:3)</PresentationFormat>
  <Paragraphs>133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Trek</vt:lpstr>
      <vt:lpstr>Continuum of Care (Coc) year-end report 2014</vt:lpstr>
      <vt:lpstr>CoC Attendance</vt:lpstr>
      <vt:lpstr>NOFA Fundiing</vt:lpstr>
      <vt:lpstr>Point-in-time Count</vt:lpstr>
      <vt:lpstr>Permanent Supportive Housing Units</vt:lpstr>
      <vt:lpstr>HMIS</vt:lpstr>
      <vt:lpstr>Training Events Facilitated including HUD mandated SOAR </vt:lpstr>
      <vt:lpstr>Other Significant Accomplishments</vt:lpstr>
      <vt:lpstr>Accomplishments continued</vt:lpstr>
      <vt:lpstr>Accomplishments continued</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pmaroney</dc:creator>
  <cp:lastModifiedBy>dgruber</cp:lastModifiedBy>
  <cp:revision>3</cp:revision>
  <dcterms:created xsi:type="dcterms:W3CDTF">2014-11-13T21:53:51Z</dcterms:created>
  <dcterms:modified xsi:type="dcterms:W3CDTF">2014-12-03T14:22:34Z</dcterms:modified>
</cp:coreProperties>
</file>